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</p:sldIdLst>
  <p:sldSz cy="5143500" cx="9144000"/>
  <p:notesSz cx="6858000" cy="9144000"/>
  <p:embeddedFontLst>
    <p:embeddedFont>
      <p:font typeface="Proxima Nova"/>
      <p:regular r:id="rId46"/>
      <p:bold r:id="rId47"/>
      <p:italic r:id="rId48"/>
      <p:boldItalic r:id="rId49"/>
    </p:embeddedFont>
    <p:embeddedFont>
      <p:font typeface="Alfa Slab One"/>
      <p:regular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font" Target="fonts/ProximaNova-regular.fntdata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ProximaNova-italic.fntdata"/><Relationship Id="rId47" Type="http://schemas.openxmlformats.org/officeDocument/2006/relationships/font" Target="fonts/ProximaNova-bold.fntdata"/><Relationship Id="rId49" Type="http://schemas.openxmlformats.org/officeDocument/2006/relationships/font" Target="fonts/ProximaNova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0" Type="http://schemas.openxmlformats.org/officeDocument/2006/relationships/font" Target="fonts/AlfaSlabOne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4bb06301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4bb06301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88c1b1d5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88c1b1d5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88c1b1d5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88c1b1d5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88c1b1d5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88c1b1d5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4bb06301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4bb06301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4bb06301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4bb06301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4bb06301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4bb06301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4bb06301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4bb06301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88c1b1d5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88c1b1d5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88c1b1d5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88c1b1d5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4bb06301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4bb06301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88c1b1d5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88c1b1d5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88c1b1d5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88c1b1d5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88c1b1d5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88c1b1d5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88c1b1d5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88c1b1d5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88c1b1d5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88c1b1d5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4bb06301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4bb06301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7531bb24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7531bb24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8c1b1d52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88c1b1d52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88c1b1d5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88c1b1d5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4bb06301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54bb06301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4bb06301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4bb06301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4bb06301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4bb06301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88c1b1d52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88c1b1d52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88c1b1d52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88c1b1d52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88c1b1d52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88c1b1d52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88c1b1d52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88c1b1d52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88c1b1d52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88c1b1d52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4bb063012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4bb06301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54bb063012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54bb063012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54bb063012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54bb063012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bb063012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bb063012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4bb06301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4bb06301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54bb063012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54bb063012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54bb063012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54bb063012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4bb06301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4bb06301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4bb06301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4bb06301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4bb063012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4bb06301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4bb06301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4bb06301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4bb06301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4bb06301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Variáveis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Prof. Leonardo Soares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Já pensou uma vida sem memórias…?</a:t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2475" y="1052250"/>
            <a:ext cx="2915300" cy="3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Memorização</a:t>
            </a:r>
            <a:endParaRPr/>
          </a:p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Estamos a todo momento </a:t>
            </a:r>
            <a:r>
              <a:rPr b="1" lang="pt-BR" sz="3000"/>
              <a:t>memorizando</a:t>
            </a:r>
            <a:r>
              <a:rPr lang="pt-BR" sz="3000"/>
              <a:t> informações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Memorização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Estamos a todo momento </a:t>
            </a:r>
            <a:r>
              <a:rPr b="1" lang="pt-BR" sz="3000"/>
              <a:t>memorizando</a:t>
            </a:r>
            <a:r>
              <a:rPr lang="pt-BR" sz="3000"/>
              <a:t> informações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Depois </a:t>
            </a:r>
            <a:r>
              <a:rPr b="1" lang="pt-BR" sz="3000"/>
              <a:t>utilizamos</a:t>
            </a:r>
            <a:r>
              <a:rPr lang="pt-BR" sz="3000"/>
              <a:t> estas memórias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3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Memorização</a:t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Estamos a todo momento </a:t>
            </a:r>
            <a:r>
              <a:rPr b="1" lang="pt-BR" sz="3000"/>
              <a:t>memorizando</a:t>
            </a:r>
            <a:r>
              <a:rPr lang="pt-BR" sz="3000"/>
              <a:t> informações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Depois </a:t>
            </a:r>
            <a:r>
              <a:rPr b="1" lang="pt-BR" sz="3000"/>
              <a:t>utilizamos</a:t>
            </a:r>
            <a:r>
              <a:rPr lang="pt-BR" sz="3000"/>
              <a:t> estas memórias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Os programas também </a:t>
            </a:r>
            <a:r>
              <a:rPr b="1" lang="pt-BR" sz="3000"/>
              <a:t>memorizam informações</a:t>
            </a:r>
            <a:endParaRPr b="1"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Quais informações um programa memoriza?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264600" y="1466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Uma mensagem que você enviou no Whatsapp</a:t>
            </a:r>
            <a:endParaRPr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Quais informações um programa memoriza?</a:t>
            </a:r>
            <a:endParaRPr/>
          </a:p>
        </p:txBody>
      </p:sp>
      <p:sp>
        <p:nvSpPr>
          <p:cNvPr id="143" name="Google Shape;143;p27"/>
          <p:cNvSpPr txBox="1"/>
          <p:nvPr>
            <p:ph idx="1" type="body"/>
          </p:nvPr>
        </p:nvSpPr>
        <p:spPr>
          <a:xfrm>
            <a:off x="264600" y="1466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Uma mensagem que você enviou no Whatsapp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Um comentário no Instagram</a:t>
            </a:r>
            <a:endParaRPr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Quais informações um programa memoriza?</a:t>
            </a:r>
            <a:endParaRPr/>
          </a:p>
        </p:txBody>
      </p:sp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264600" y="1466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Uma mensagem que você enviou no Whatsapp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Um comentário no Instagram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Um post no Facebook</a:t>
            </a:r>
            <a:endParaRPr sz="3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Mais exemplos...</a:t>
            </a:r>
            <a:endParaRPr/>
          </a:p>
        </p:txBody>
      </p:sp>
      <p:sp>
        <p:nvSpPr>
          <p:cNvPr id="155" name="Google Shape;155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2625" y="1646488"/>
            <a:ext cx="6010275" cy="2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3244"/>
            <a:ext cx="9144002" cy="4817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3244"/>
            <a:ext cx="9144002" cy="4817012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1"/>
          <p:cNvSpPr/>
          <p:nvPr/>
        </p:nvSpPr>
        <p:spPr>
          <a:xfrm>
            <a:off x="6056475" y="218591"/>
            <a:ext cx="771600" cy="321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1"/>
          <p:cNvSpPr/>
          <p:nvPr/>
        </p:nvSpPr>
        <p:spPr>
          <a:xfrm>
            <a:off x="6275175" y="617225"/>
            <a:ext cx="334200" cy="9516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você já sabe...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Programas de computadores são instruções, escritas em uma ordem correta, para resolver um problema</a:t>
            </a:r>
            <a:endParaRPr sz="3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3244"/>
            <a:ext cx="9144002" cy="4817012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2"/>
          <p:cNvSpPr/>
          <p:nvPr/>
        </p:nvSpPr>
        <p:spPr>
          <a:xfrm>
            <a:off x="1800225" y="3960500"/>
            <a:ext cx="4577700" cy="1092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2"/>
          <p:cNvSpPr/>
          <p:nvPr/>
        </p:nvSpPr>
        <p:spPr>
          <a:xfrm>
            <a:off x="3729050" y="2687475"/>
            <a:ext cx="540000" cy="1157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4"/>
          <p:cNvSpPr/>
          <p:nvPr/>
        </p:nvSpPr>
        <p:spPr>
          <a:xfrm>
            <a:off x="4038300" y="4011909"/>
            <a:ext cx="1067400" cy="411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4"/>
          <p:cNvSpPr/>
          <p:nvPr/>
        </p:nvSpPr>
        <p:spPr>
          <a:xfrm>
            <a:off x="2558900" y="3909050"/>
            <a:ext cx="1272900" cy="56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5"/>
          <p:cNvSpPr/>
          <p:nvPr/>
        </p:nvSpPr>
        <p:spPr>
          <a:xfrm>
            <a:off x="64950" y="244325"/>
            <a:ext cx="1388100" cy="334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5"/>
          <p:cNvSpPr/>
          <p:nvPr/>
        </p:nvSpPr>
        <p:spPr>
          <a:xfrm>
            <a:off x="1607350" y="244325"/>
            <a:ext cx="1362900" cy="3342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6"/>
          <p:cNvSpPr/>
          <p:nvPr/>
        </p:nvSpPr>
        <p:spPr>
          <a:xfrm>
            <a:off x="6610050" y="4436220"/>
            <a:ext cx="2442600" cy="630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6"/>
          <p:cNvSpPr/>
          <p:nvPr/>
        </p:nvSpPr>
        <p:spPr>
          <a:xfrm>
            <a:off x="4166225" y="4494125"/>
            <a:ext cx="2250300" cy="51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armazenar informações em um programa</a:t>
            </a:r>
            <a:endParaRPr/>
          </a:p>
        </p:txBody>
      </p:sp>
      <p:sp>
        <p:nvSpPr>
          <p:cNvPr id="221" name="Google Shape;221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Variáveis</a:t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/>
              <a:t>"Uma variável é um recurso usado para armazenar uma informação".</a:t>
            </a:r>
            <a:endParaRPr sz="3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 - armazenar um nome</a:t>
            </a:r>
            <a:endParaRPr/>
          </a:p>
        </p:txBody>
      </p:sp>
      <p:sp>
        <p:nvSpPr>
          <p:cNvPr id="233" name="Google Shape;233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9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250" y="1152475"/>
            <a:ext cx="619125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9"/>
          <p:cNvSpPr txBox="1"/>
          <p:nvPr/>
        </p:nvSpPr>
        <p:spPr>
          <a:xfrm rot="361808">
            <a:off x="3124681" y="2815994"/>
            <a:ext cx="1916203" cy="6817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Nome</a:t>
            </a:r>
            <a:endParaRPr b="1"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sp>
        <p:nvSpPr>
          <p:cNvPr id="242" name="Google Shape;242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0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250" y="1152475"/>
            <a:ext cx="619125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0"/>
          <p:cNvSpPr txBox="1"/>
          <p:nvPr/>
        </p:nvSpPr>
        <p:spPr>
          <a:xfrm rot="-3403398">
            <a:off x="4382845" y="489672"/>
            <a:ext cx="2237358" cy="7220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38761D"/>
                </a:solidFill>
              </a:rPr>
              <a:t>Leonardo</a:t>
            </a:r>
            <a:endParaRPr b="1" sz="3000">
              <a:solidFill>
                <a:srgbClr val="38761D"/>
              </a:solidFill>
            </a:endParaRPr>
          </a:p>
        </p:txBody>
      </p:sp>
      <p:sp>
        <p:nvSpPr>
          <p:cNvPr id="246" name="Google Shape;246;p40"/>
          <p:cNvSpPr txBox="1"/>
          <p:nvPr/>
        </p:nvSpPr>
        <p:spPr>
          <a:xfrm rot="361808">
            <a:off x="3124681" y="2815994"/>
            <a:ext cx="1916203" cy="6817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Nome</a:t>
            </a:r>
            <a:endParaRPr b="1" sz="3600">
              <a:solidFill>
                <a:srgbClr val="FFFFFF"/>
              </a:solidFill>
            </a:endParaRPr>
          </a:p>
        </p:txBody>
      </p:sp>
      <p:sp>
        <p:nvSpPr>
          <p:cNvPr id="247" name="Google Shape;247;p40"/>
          <p:cNvSpPr/>
          <p:nvPr/>
        </p:nvSpPr>
        <p:spPr>
          <a:xfrm rot="-3122373">
            <a:off x="4201575" y="1903183"/>
            <a:ext cx="740834" cy="398834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Observação</a:t>
            </a:r>
            <a:endParaRPr/>
          </a:p>
        </p:txBody>
      </p:sp>
      <p:sp>
        <p:nvSpPr>
          <p:cNvPr id="253" name="Google Shape;253;p41"/>
          <p:cNvSpPr txBox="1"/>
          <p:nvPr>
            <p:ph idx="1" type="body"/>
          </p:nvPr>
        </p:nvSpPr>
        <p:spPr>
          <a:xfrm>
            <a:off x="361800" y="1922025"/>
            <a:ext cx="8420400" cy="7008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000000"/>
                </a:solidFill>
              </a:rPr>
              <a:t>Uma variável armazena apenas </a:t>
            </a:r>
            <a:r>
              <a:rPr b="1" lang="pt-BR" sz="3000">
                <a:solidFill>
                  <a:srgbClr val="000000"/>
                </a:solidFill>
              </a:rPr>
              <a:t>UMA</a:t>
            </a:r>
            <a:r>
              <a:rPr lang="pt-BR" sz="3000">
                <a:solidFill>
                  <a:srgbClr val="000000"/>
                </a:solidFill>
              </a:rPr>
              <a:t> informação</a:t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você já sabe...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Programas de computadores são </a:t>
            </a:r>
            <a:r>
              <a:rPr b="1" lang="pt-BR" sz="3000"/>
              <a:t>instruções</a:t>
            </a:r>
            <a:r>
              <a:rPr lang="pt-BR" sz="3000"/>
              <a:t>, escritas em uma ordem correta, para resolver um problema</a:t>
            </a:r>
            <a:endParaRPr sz="3000"/>
          </a:p>
        </p:txBody>
      </p:sp>
      <p:sp>
        <p:nvSpPr>
          <p:cNvPr id="70" name="Google Shape;70;p15"/>
          <p:cNvSpPr txBox="1"/>
          <p:nvPr/>
        </p:nvSpPr>
        <p:spPr>
          <a:xfrm>
            <a:off x="1782550" y="3125375"/>
            <a:ext cx="4593900" cy="92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Quais são essas instruções na programação?</a:t>
            </a:r>
            <a:endParaRPr b="1" sz="25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exemplo...</a:t>
            </a:r>
            <a:endParaRPr/>
          </a:p>
        </p:txBody>
      </p:sp>
      <p:sp>
        <p:nvSpPr>
          <p:cNvPr id="259" name="Google Shape;259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0" name="Google Shape;26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500" y="1152475"/>
            <a:ext cx="5734050" cy="35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sp>
        <p:nvSpPr>
          <p:cNvPr id="266" name="Google Shape;266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3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43"/>
          <p:cNvGrpSpPr/>
          <p:nvPr/>
        </p:nvGrpSpPr>
        <p:grpSpPr>
          <a:xfrm>
            <a:off x="311692" y="1152482"/>
            <a:ext cx="3319748" cy="2216658"/>
            <a:chOff x="1669250" y="1152475"/>
            <a:chExt cx="6191250" cy="3810000"/>
          </a:xfrm>
        </p:grpSpPr>
        <p:pic>
          <p:nvPicPr>
            <p:cNvPr id="269" name="Google Shape;269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0" name="Google Shape;270;p43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Nome1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sp>
        <p:nvSpPr>
          <p:cNvPr id="271" name="Google Shape;271;p43"/>
          <p:cNvSpPr txBox="1"/>
          <p:nvPr/>
        </p:nvSpPr>
        <p:spPr>
          <a:xfrm rot="392245">
            <a:off x="6755203" y="3936507"/>
            <a:ext cx="1306151" cy="3963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</a:rPr>
              <a:t>Nome</a:t>
            </a:r>
            <a:endParaRPr b="1" sz="2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sp>
        <p:nvSpPr>
          <p:cNvPr id="277" name="Google Shape;277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4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44"/>
          <p:cNvGrpSpPr/>
          <p:nvPr/>
        </p:nvGrpSpPr>
        <p:grpSpPr>
          <a:xfrm>
            <a:off x="311692" y="1152482"/>
            <a:ext cx="3319748" cy="2216658"/>
            <a:chOff x="1669250" y="1152475"/>
            <a:chExt cx="6191250" cy="3810000"/>
          </a:xfrm>
        </p:grpSpPr>
        <p:pic>
          <p:nvPicPr>
            <p:cNvPr id="280" name="Google Shape;280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1" name="Google Shape;281;p44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Nome1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282" name="Google Shape;282;p44"/>
          <p:cNvGrpSpPr/>
          <p:nvPr/>
        </p:nvGrpSpPr>
        <p:grpSpPr>
          <a:xfrm>
            <a:off x="3223142" y="-6"/>
            <a:ext cx="3319748" cy="2216658"/>
            <a:chOff x="1669250" y="1152475"/>
            <a:chExt cx="6191250" cy="3810000"/>
          </a:xfrm>
        </p:grpSpPr>
        <p:pic>
          <p:nvPicPr>
            <p:cNvPr id="283" name="Google Shape;283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4" name="Google Shape;284;p44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Nome2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sp>
        <p:nvSpPr>
          <p:cNvPr id="290" name="Google Shape;290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5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" name="Google Shape;292;p45"/>
          <p:cNvGrpSpPr/>
          <p:nvPr/>
        </p:nvGrpSpPr>
        <p:grpSpPr>
          <a:xfrm>
            <a:off x="311692" y="1152482"/>
            <a:ext cx="3319748" cy="2216658"/>
            <a:chOff x="1669250" y="1152475"/>
            <a:chExt cx="6191250" cy="3810000"/>
          </a:xfrm>
        </p:grpSpPr>
        <p:pic>
          <p:nvPicPr>
            <p:cNvPr id="293" name="Google Shape;293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4" name="Google Shape;294;p45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Nome1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295" name="Google Shape;295;p45"/>
          <p:cNvGrpSpPr/>
          <p:nvPr/>
        </p:nvGrpSpPr>
        <p:grpSpPr>
          <a:xfrm>
            <a:off x="3223142" y="-6"/>
            <a:ext cx="3319748" cy="2216658"/>
            <a:chOff x="1669250" y="1152475"/>
            <a:chExt cx="6191250" cy="3810000"/>
          </a:xfrm>
        </p:grpSpPr>
        <p:pic>
          <p:nvPicPr>
            <p:cNvPr id="296" name="Google Shape;296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7" name="Google Shape;297;p45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Nome2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298" name="Google Shape;298;p45"/>
          <p:cNvGrpSpPr/>
          <p:nvPr/>
        </p:nvGrpSpPr>
        <p:grpSpPr>
          <a:xfrm>
            <a:off x="3223142" y="1930307"/>
            <a:ext cx="3319748" cy="2216658"/>
            <a:chOff x="907780" y="1224643"/>
            <a:chExt cx="6191250" cy="3810000"/>
          </a:xfrm>
        </p:grpSpPr>
        <p:pic>
          <p:nvPicPr>
            <p:cNvPr id="299" name="Google Shape;299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07780" y="1224643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0" name="Google Shape;300;p45"/>
            <p:cNvSpPr txBox="1"/>
            <p:nvPr/>
          </p:nvSpPr>
          <p:spPr>
            <a:xfrm rot="361738">
              <a:off x="1985222" y="2890052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Nome3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sp>
        <p:nvSpPr>
          <p:cNvPr id="301" name="Google Shape;301;p45"/>
          <p:cNvSpPr txBox="1"/>
          <p:nvPr/>
        </p:nvSpPr>
        <p:spPr>
          <a:xfrm rot="392245">
            <a:off x="6692828" y="1719857"/>
            <a:ext cx="1306151" cy="3963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</a:rPr>
              <a:t>Nome4</a:t>
            </a:r>
            <a:endParaRPr b="1" sz="2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sp>
        <p:nvSpPr>
          <p:cNvPr id="307" name="Google Shape;307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6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46"/>
          <p:cNvGrpSpPr/>
          <p:nvPr/>
        </p:nvGrpSpPr>
        <p:grpSpPr>
          <a:xfrm>
            <a:off x="311692" y="1152482"/>
            <a:ext cx="3319748" cy="2216658"/>
            <a:chOff x="1669250" y="1152475"/>
            <a:chExt cx="6191250" cy="3810000"/>
          </a:xfrm>
        </p:grpSpPr>
        <p:pic>
          <p:nvPicPr>
            <p:cNvPr id="310" name="Google Shape;310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1" name="Google Shape;311;p46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Nome1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312" name="Google Shape;312;p46"/>
          <p:cNvGrpSpPr/>
          <p:nvPr/>
        </p:nvGrpSpPr>
        <p:grpSpPr>
          <a:xfrm>
            <a:off x="3223142" y="-6"/>
            <a:ext cx="3319748" cy="2216658"/>
            <a:chOff x="1669250" y="1152475"/>
            <a:chExt cx="6191250" cy="3810000"/>
          </a:xfrm>
        </p:grpSpPr>
        <p:pic>
          <p:nvPicPr>
            <p:cNvPr id="313" name="Google Shape;313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4" name="Google Shape;314;p46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Nome2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315" name="Google Shape;315;p46"/>
          <p:cNvGrpSpPr/>
          <p:nvPr/>
        </p:nvGrpSpPr>
        <p:grpSpPr>
          <a:xfrm>
            <a:off x="3223142" y="1930307"/>
            <a:ext cx="3319748" cy="2216658"/>
            <a:chOff x="907780" y="1224643"/>
            <a:chExt cx="6191250" cy="3810000"/>
          </a:xfrm>
        </p:grpSpPr>
        <p:pic>
          <p:nvPicPr>
            <p:cNvPr id="316" name="Google Shape;316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07780" y="1224643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7" name="Google Shape;317;p46"/>
            <p:cNvSpPr txBox="1"/>
            <p:nvPr/>
          </p:nvSpPr>
          <p:spPr>
            <a:xfrm rot="361738">
              <a:off x="1985222" y="2890052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Nome3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318" name="Google Shape;318;p46"/>
          <p:cNvGrpSpPr/>
          <p:nvPr/>
        </p:nvGrpSpPr>
        <p:grpSpPr>
          <a:xfrm>
            <a:off x="6189717" y="767694"/>
            <a:ext cx="3319748" cy="2216658"/>
            <a:chOff x="1669250" y="1152475"/>
            <a:chExt cx="6191250" cy="3810000"/>
          </a:xfrm>
        </p:grpSpPr>
        <p:pic>
          <p:nvPicPr>
            <p:cNvPr id="319" name="Google Shape;319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0" name="Google Shape;320;p46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Nome4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sp>
        <p:nvSpPr>
          <p:cNvPr id="326" name="Google Shape;326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7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8" name="Google Shape;328;p47"/>
          <p:cNvGrpSpPr/>
          <p:nvPr/>
        </p:nvGrpSpPr>
        <p:grpSpPr>
          <a:xfrm>
            <a:off x="311692" y="1152482"/>
            <a:ext cx="3319748" cy="2216658"/>
            <a:chOff x="1669250" y="1152475"/>
            <a:chExt cx="6191250" cy="3810000"/>
          </a:xfrm>
        </p:grpSpPr>
        <p:pic>
          <p:nvPicPr>
            <p:cNvPr id="329" name="Google Shape;329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0" name="Google Shape;330;p47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Nome1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331" name="Google Shape;331;p47"/>
          <p:cNvGrpSpPr/>
          <p:nvPr/>
        </p:nvGrpSpPr>
        <p:grpSpPr>
          <a:xfrm>
            <a:off x="3223142" y="-6"/>
            <a:ext cx="3319748" cy="2216658"/>
            <a:chOff x="1669250" y="1152475"/>
            <a:chExt cx="6191250" cy="3810000"/>
          </a:xfrm>
        </p:grpSpPr>
        <p:pic>
          <p:nvPicPr>
            <p:cNvPr id="332" name="Google Shape;332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3" name="Google Shape;333;p47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Nome2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334" name="Google Shape;334;p47"/>
          <p:cNvGrpSpPr/>
          <p:nvPr/>
        </p:nvGrpSpPr>
        <p:grpSpPr>
          <a:xfrm>
            <a:off x="3223142" y="1930307"/>
            <a:ext cx="3319748" cy="2216658"/>
            <a:chOff x="907780" y="1224643"/>
            <a:chExt cx="6191250" cy="3810000"/>
          </a:xfrm>
        </p:grpSpPr>
        <p:pic>
          <p:nvPicPr>
            <p:cNvPr id="335" name="Google Shape;335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07780" y="1224643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" name="Google Shape;336;p47"/>
            <p:cNvSpPr txBox="1"/>
            <p:nvPr/>
          </p:nvSpPr>
          <p:spPr>
            <a:xfrm rot="361738">
              <a:off x="1985222" y="2890052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Nome3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337" name="Google Shape;337;p47"/>
          <p:cNvGrpSpPr/>
          <p:nvPr/>
        </p:nvGrpSpPr>
        <p:grpSpPr>
          <a:xfrm>
            <a:off x="6189717" y="767694"/>
            <a:ext cx="3319748" cy="2216658"/>
            <a:chOff x="1669250" y="1152475"/>
            <a:chExt cx="6191250" cy="3810000"/>
          </a:xfrm>
        </p:grpSpPr>
        <p:pic>
          <p:nvPicPr>
            <p:cNvPr id="338" name="Google Shape;338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9" name="Google Shape;339;p47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Nome4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  <p:grpSp>
        <p:nvGrpSpPr>
          <p:cNvPr id="340" name="Google Shape;340;p47"/>
          <p:cNvGrpSpPr/>
          <p:nvPr/>
        </p:nvGrpSpPr>
        <p:grpSpPr>
          <a:xfrm>
            <a:off x="6252092" y="2984344"/>
            <a:ext cx="3319748" cy="2216658"/>
            <a:chOff x="1669250" y="1152475"/>
            <a:chExt cx="6191250" cy="3810000"/>
          </a:xfrm>
        </p:grpSpPr>
        <p:pic>
          <p:nvPicPr>
            <p:cNvPr id="341" name="Google Shape;341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69250" y="1152475"/>
              <a:ext cx="6191250" cy="38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2" name="Google Shape;342;p47"/>
            <p:cNvSpPr txBox="1"/>
            <p:nvPr/>
          </p:nvSpPr>
          <p:spPr>
            <a:xfrm rot="361738">
              <a:off x="2608730" y="2788771"/>
              <a:ext cx="2433560" cy="6817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2500">
                  <a:solidFill>
                    <a:srgbClr val="FFFFFF"/>
                  </a:solidFill>
                </a:rPr>
                <a:t>NomeX</a:t>
              </a:r>
              <a:endParaRPr b="1" sz="25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recebem esses nomes?</a:t>
            </a:r>
            <a:endParaRPr/>
          </a:p>
        </p:txBody>
      </p:sp>
      <p:sp>
        <p:nvSpPr>
          <p:cNvPr id="348" name="Google Shape;348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Segundo o dicionário Aurélio, uma variável:</a:t>
            </a:r>
            <a:endParaRPr sz="30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3000"/>
              <a:t>"Sujeito a variar; mutável".</a:t>
            </a:r>
            <a:endParaRPr b="1" sz="30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 - armazenar um nome</a:t>
            </a:r>
            <a:endParaRPr/>
          </a:p>
        </p:txBody>
      </p:sp>
      <p:sp>
        <p:nvSpPr>
          <p:cNvPr id="354" name="Google Shape;354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9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6" name="Google Shape;35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250" y="1152475"/>
            <a:ext cx="619125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9"/>
          <p:cNvSpPr txBox="1"/>
          <p:nvPr/>
        </p:nvSpPr>
        <p:spPr>
          <a:xfrm rot="361808">
            <a:off x="3124681" y="2815994"/>
            <a:ext cx="1916203" cy="6817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Nome</a:t>
            </a:r>
            <a:endParaRPr b="1"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sp>
        <p:nvSpPr>
          <p:cNvPr id="363" name="Google Shape;363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50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5" name="Google Shape;36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250" y="1152475"/>
            <a:ext cx="619125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0"/>
          <p:cNvSpPr txBox="1"/>
          <p:nvPr/>
        </p:nvSpPr>
        <p:spPr>
          <a:xfrm rot="-3403398">
            <a:off x="4382845" y="489672"/>
            <a:ext cx="2237358" cy="7220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38761D"/>
                </a:solidFill>
              </a:rPr>
              <a:t>Leonardo</a:t>
            </a:r>
            <a:endParaRPr b="1" sz="3000">
              <a:solidFill>
                <a:srgbClr val="38761D"/>
              </a:solidFill>
            </a:endParaRPr>
          </a:p>
        </p:txBody>
      </p:sp>
      <p:sp>
        <p:nvSpPr>
          <p:cNvPr id="367" name="Google Shape;367;p50"/>
          <p:cNvSpPr txBox="1"/>
          <p:nvPr/>
        </p:nvSpPr>
        <p:spPr>
          <a:xfrm rot="361808">
            <a:off x="3124681" y="2815994"/>
            <a:ext cx="1916203" cy="6817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Nome</a:t>
            </a:r>
            <a:endParaRPr b="1" sz="3600">
              <a:solidFill>
                <a:srgbClr val="FFFFFF"/>
              </a:solidFill>
            </a:endParaRPr>
          </a:p>
        </p:txBody>
      </p:sp>
      <p:sp>
        <p:nvSpPr>
          <p:cNvPr id="368" name="Google Shape;368;p50"/>
          <p:cNvSpPr/>
          <p:nvPr/>
        </p:nvSpPr>
        <p:spPr>
          <a:xfrm rot="-3122373">
            <a:off x="4201575" y="1903183"/>
            <a:ext cx="740834" cy="398834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</a:t>
            </a:r>
            <a:endParaRPr/>
          </a:p>
        </p:txBody>
      </p:sp>
      <p:sp>
        <p:nvSpPr>
          <p:cNvPr id="374" name="Google Shape;374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1"/>
          <p:cNvSpPr txBox="1"/>
          <p:nvPr/>
        </p:nvSpPr>
        <p:spPr>
          <a:xfrm>
            <a:off x="1002975" y="243287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6" name="Google Shape;37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250" y="1152475"/>
            <a:ext cx="619125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1"/>
          <p:cNvSpPr txBox="1"/>
          <p:nvPr/>
        </p:nvSpPr>
        <p:spPr>
          <a:xfrm rot="-3403398">
            <a:off x="4382845" y="489672"/>
            <a:ext cx="2237358" cy="7220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38761D"/>
                </a:solidFill>
              </a:rPr>
              <a:t>Davi</a:t>
            </a:r>
            <a:endParaRPr b="1" sz="3000">
              <a:solidFill>
                <a:srgbClr val="38761D"/>
              </a:solidFill>
            </a:endParaRPr>
          </a:p>
        </p:txBody>
      </p:sp>
      <p:sp>
        <p:nvSpPr>
          <p:cNvPr id="378" name="Google Shape;378;p51"/>
          <p:cNvSpPr txBox="1"/>
          <p:nvPr/>
        </p:nvSpPr>
        <p:spPr>
          <a:xfrm rot="361808">
            <a:off x="3124681" y="2815994"/>
            <a:ext cx="1916203" cy="6817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Nome</a:t>
            </a:r>
            <a:endParaRPr b="1" sz="3600">
              <a:solidFill>
                <a:srgbClr val="FFFFFF"/>
              </a:solidFill>
            </a:endParaRPr>
          </a:p>
        </p:txBody>
      </p:sp>
      <p:sp>
        <p:nvSpPr>
          <p:cNvPr id="379" name="Google Shape;379;p51"/>
          <p:cNvSpPr/>
          <p:nvPr/>
        </p:nvSpPr>
        <p:spPr>
          <a:xfrm rot="-3122373">
            <a:off x="4201575" y="1903183"/>
            <a:ext cx="740834" cy="398834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51"/>
          <p:cNvSpPr txBox="1"/>
          <p:nvPr/>
        </p:nvSpPr>
        <p:spPr>
          <a:xfrm rot="-2544794">
            <a:off x="1717150" y="987193"/>
            <a:ext cx="2237303" cy="7219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38761D"/>
                </a:solidFill>
              </a:rPr>
              <a:t>Leonardo</a:t>
            </a:r>
            <a:endParaRPr b="1" sz="3000">
              <a:solidFill>
                <a:srgbClr val="38761D"/>
              </a:solidFill>
            </a:endParaRPr>
          </a:p>
        </p:txBody>
      </p:sp>
      <p:sp>
        <p:nvSpPr>
          <p:cNvPr id="381" name="Google Shape;381;p51"/>
          <p:cNvSpPr/>
          <p:nvPr/>
        </p:nvSpPr>
        <p:spPr>
          <a:xfrm rot="3207854">
            <a:off x="3020065" y="1753622"/>
            <a:ext cx="740773" cy="398707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aprenderemos nesta aula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Que um programa é formado por muitos dados</a:t>
            </a:r>
            <a:endParaRPr sz="3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2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387" name="Google Shape;387;p52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a) O que é uma variável?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b) Qual a relação entre a nossa memória com as variáveis?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c) O que aconteceria se não fosse possível armazenar valores em um programa?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pt-BR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 Identifique as variáveis que existem no Whatsapp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Respostas</a:t>
            </a:r>
            <a:endParaRPr/>
          </a:p>
        </p:txBody>
      </p:sp>
      <p:sp>
        <p:nvSpPr>
          <p:cNvPr id="393" name="Google Shape;393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4096" y="0"/>
            <a:ext cx="521040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aprenderemos nesta aula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Que um programa é formado por muitos dados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Como usuários estaremos constantemente modificando esses dados</a:t>
            </a:r>
            <a:endParaRPr sz="3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aprenderemos nesta aula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Que um programa é formado por muitos dados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Como usuários estaremos constantemente modificando esses dados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É preciso armazenar esses dados… (variáveis)</a:t>
            </a:r>
            <a:endParaRPr sz="3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aprenderemos nesta aula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/>
              <a:t>O primeiro recurso que usaremos em uma linguagem de programação!</a:t>
            </a:r>
            <a:endParaRPr sz="3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 eu te perguntar...</a:t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pt-BR" sz="3000"/>
              <a:t>Qual o seu nome?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pt-BR" sz="3000"/>
              <a:t>Qual a sua idade?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Já pensou uma vida sem memórias…?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